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2C01-6DD4-4ACF-A46C-11C10554386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FAC-1042-479D-9282-A2BB7A27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8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2C01-6DD4-4ACF-A46C-11C10554386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FAC-1042-479D-9282-A2BB7A27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8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2C01-6DD4-4ACF-A46C-11C10554386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FAC-1042-479D-9282-A2BB7A27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2C01-6DD4-4ACF-A46C-11C10554386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FAC-1042-479D-9282-A2BB7A27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4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2C01-6DD4-4ACF-A46C-11C10554386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FAC-1042-479D-9282-A2BB7A27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9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2C01-6DD4-4ACF-A46C-11C10554386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FAC-1042-479D-9282-A2BB7A27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1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2C01-6DD4-4ACF-A46C-11C10554386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FAC-1042-479D-9282-A2BB7A27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2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2C01-6DD4-4ACF-A46C-11C10554386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FAC-1042-479D-9282-A2BB7A27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2C01-6DD4-4ACF-A46C-11C10554386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FAC-1042-479D-9282-A2BB7A27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2C01-6DD4-4ACF-A46C-11C10554386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FAC-1042-479D-9282-A2BB7A27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2C01-6DD4-4ACF-A46C-11C10554386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FAC-1042-479D-9282-A2BB7A27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2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2C01-6DD4-4ACF-A46C-11C10554386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6CFAC-1042-479D-9282-A2BB7A27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BLMS Vision Statement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Bert Lynn Middle School provides a rigorous curriculum designed to challenge students of all levels and abilities so that today's </a:t>
            </a:r>
            <a:r>
              <a:rPr lang="en-US" altLang="en-US" u="sng" dirty="0" smtClean="0"/>
              <a:t>engaged learners</a:t>
            </a:r>
            <a:r>
              <a:rPr lang="en-US" altLang="en-US" dirty="0" smtClean="0"/>
              <a:t> become tomorrow's active leaders; today's diverse learning community becomes tomorrow's global society; and today's caring campus becomes tomorrow's conscientious community. (2009)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9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Great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Picture in your mind a great teacher in your life…</a:t>
            </a:r>
            <a:br>
              <a:rPr lang="en-US" altLang="en-US" dirty="0" smtClean="0"/>
            </a:br>
            <a:r>
              <a:rPr lang="en-US" altLang="en-US" sz="900" dirty="0" smtClean="0"/>
              <a:t>(Share with someone near you name and why they were great.)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sz="1400" dirty="0" smtClean="0"/>
          </a:p>
          <a:p>
            <a:pPr>
              <a:buFontTx/>
              <a:buNone/>
            </a:pPr>
            <a:r>
              <a:rPr lang="en-US" altLang="en-US" dirty="0" smtClean="0"/>
              <a:t>The mediocre teacher tells. </a:t>
            </a:r>
          </a:p>
          <a:p>
            <a:pPr>
              <a:buFontTx/>
              <a:buNone/>
            </a:pPr>
            <a:r>
              <a:rPr lang="en-US" altLang="en-US" dirty="0" smtClean="0"/>
              <a:t>	The good teacher explains. </a:t>
            </a:r>
          </a:p>
          <a:p>
            <a:pPr>
              <a:buFontTx/>
              <a:buNone/>
            </a:pPr>
            <a:r>
              <a:rPr lang="en-US" altLang="en-US" dirty="0" smtClean="0"/>
              <a:t>		The superior teacher demonstrates.</a:t>
            </a:r>
          </a:p>
          <a:p>
            <a:pPr>
              <a:buFontTx/>
              <a:buNone/>
            </a:pPr>
            <a:endParaRPr lang="en-US" altLang="en-US" sz="1400" dirty="0" smtClean="0"/>
          </a:p>
          <a:p>
            <a:pPr>
              <a:buFontTx/>
              <a:buNone/>
            </a:pPr>
            <a:r>
              <a:rPr lang="en-US" altLang="en-US" dirty="0" smtClean="0"/>
              <a:t>			</a:t>
            </a:r>
            <a:r>
              <a:rPr lang="en-US" altLang="en-US" sz="3600" dirty="0" smtClean="0"/>
              <a:t>The great teacher inspires.</a:t>
            </a:r>
          </a:p>
          <a:p>
            <a:pPr marL="0" indent="0" algn="ctr">
              <a:buNone/>
            </a:pPr>
            <a:r>
              <a:rPr lang="en-US" altLang="en-US" dirty="0" smtClean="0"/>
              <a:t>(William Arthur Ward)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7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Engaged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dirty="0" smtClean="0"/>
              <a:t>Traditional Mathematics vs. Common Core</a:t>
            </a:r>
          </a:p>
          <a:p>
            <a:pPr algn="ctr">
              <a:buFontTx/>
              <a:buNone/>
            </a:pPr>
            <a:r>
              <a:rPr lang="en-US" altLang="en-US" dirty="0" smtClean="0"/>
              <a:t>What do “Engaged Students Look Like?”</a:t>
            </a:r>
          </a:p>
          <a:p>
            <a:pPr algn="ctr">
              <a:buFontTx/>
              <a:buNone/>
            </a:pPr>
            <a:r>
              <a:rPr lang="en-US" altLang="en-US" dirty="0" smtClean="0"/>
              <a:t>Essential Questions</a:t>
            </a:r>
          </a:p>
          <a:p>
            <a:pPr algn="ctr">
              <a:buFontTx/>
              <a:buNone/>
            </a:pPr>
            <a:r>
              <a:rPr lang="en-US" altLang="en-US" dirty="0" smtClean="0"/>
              <a:t>What is the most common answer to “What did you do today?”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5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Engaged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0604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 smtClean="0"/>
              <a:t>Traditional Mathematics vs. Common Core</a:t>
            </a:r>
          </a:p>
          <a:p>
            <a:pPr algn="ctr">
              <a:buFontTx/>
              <a:buNone/>
            </a:pPr>
            <a:r>
              <a:rPr lang="en-US" altLang="en-US" dirty="0" smtClean="0"/>
              <a:t>What do “Engaged Students Look Like?”</a:t>
            </a:r>
          </a:p>
          <a:p>
            <a:pPr algn="ctr">
              <a:buFontTx/>
              <a:buNone/>
            </a:pPr>
            <a:r>
              <a:rPr lang="en-US" altLang="en-US" dirty="0" smtClean="0"/>
              <a:t>Essential Questions</a:t>
            </a:r>
          </a:p>
          <a:p>
            <a:pPr algn="ctr">
              <a:buFontTx/>
              <a:buNone/>
            </a:pPr>
            <a:r>
              <a:rPr lang="en-US" altLang="en-US" dirty="0" smtClean="0"/>
              <a:t>What is the most common answer to “What did you do today?”</a:t>
            </a:r>
          </a:p>
          <a:p>
            <a:endParaRPr lang="en-US" dirty="0"/>
          </a:p>
        </p:txBody>
      </p:sp>
      <p:pic>
        <p:nvPicPr>
          <p:cNvPr id="4" name="Picture 3" descr="Photograph of students in a classroom. " title="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9576"/>
            <a:ext cx="2743200" cy="209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2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BLMS Engaged</a:t>
            </a:r>
            <a:endParaRPr lang="en-US" dirty="0"/>
          </a:p>
        </p:txBody>
      </p:sp>
      <p:pic>
        <p:nvPicPr>
          <p:cNvPr id="4" name="Content Placeholder 6" descr="Photograph of students working together on a project in a classroom. " title="Pictur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06" r="-17906"/>
          <a:stretch>
            <a:fillRect/>
          </a:stretch>
        </p:blipFill>
        <p:spPr>
          <a:xfrm>
            <a:off x="394855" y="1825625"/>
            <a:ext cx="10453254" cy="4351338"/>
          </a:xfrm>
        </p:spPr>
      </p:pic>
    </p:spTree>
    <p:extLst>
      <p:ext uri="{BB962C8B-B14F-4D97-AF65-F5344CB8AC3E}">
        <p14:creationId xmlns:p14="http://schemas.microsoft.com/office/powerpoint/2010/main" val="176839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Depth of Knowledge</a:t>
            </a:r>
            <a:br>
              <a:rPr lang="en-US" altLang="en-US" dirty="0" smtClean="0"/>
            </a:br>
            <a:r>
              <a:rPr lang="en-US" altLang="en-US" dirty="0" smtClean="0"/>
              <a:t>(1997)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DOK 1 - Recall elements and details of story</a:t>
            </a:r>
          </a:p>
          <a:p>
            <a:r>
              <a:rPr lang="en-US" altLang="en-US" dirty="0" smtClean="0"/>
              <a:t>DOK 2 – Skills Concepts</a:t>
            </a:r>
          </a:p>
          <a:p>
            <a:r>
              <a:rPr lang="en-US" altLang="en-US" dirty="0" smtClean="0"/>
              <a:t>DOK 3 - Strategic Thinking</a:t>
            </a:r>
          </a:p>
          <a:p>
            <a:r>
              <a:rPr lang="en-US" altLang="en-US" dirty="0" smtClean="0"/>
              <a:t>DOK 4 – Extended Thinking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9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Depth of Knowledge</a:t>
            </a:r>
            <a:br>
              <a:rPr lang="en-US" altLang="en-US" dirty="0" smtClean="0"/>
            </a:br>
            <a:r>
              <a:rPr lang="en-US" altLang="en-US" dirty="0" smtClean="0"/>
              <a:t>(1997)</a:t>
            </a:r>
            <a:endParaRPr lang="en-US" dirty="0"/>
          </a:p>
        </p:txBody>
      </p:sp>
      <p:pic>
        <p:nvPicPr>
          <p:cNvPr id="4" name="Picture 6" descr="Image of a pie graph breaking the depths of knowledge." title="Imag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09" y="1825625"/>
            <a:ext cx="825038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94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Complexity of Task</a:t>
            </a:r>
            <a:endParaRPr lang="en-US" dirty="0"/>
          </a:p>
        </p:txBody>
      </p:sp>
      <p:pic>
        <p:nvPicPr>
          <p:cNvPr id="4" name="Content Placeholder 6" descr="Image showing the complexity of a task from &quot;question&quot; to &quot; process used to solve the problem&quot; to &quot; answer&quot; or from &quot;answer&quot; to &quot;question&quot;. " title="Imag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6" b="-3146"/>
          <a:stretch>
            <a:fillRect/>
          </a:stretch>
        </p:blipFill>
        <p:spPr>
          <a:xfrm>
            <a:off x="2139991" y="1825625"/>
            <a:ext cx="7912017" cy="4351338"/>
          </a:xfrm>
        </p:spPr>
      </p:pic>
    </p:spTree>
    <p:extLst>
      <p:ext uri="{BB962C8B-B14F-4D97-AF65-F5344CB8AC3E}">
        <p14:creationId xmlns:p14="http://schemas.microsoft.com/office/powerpoint/2010/main" val="3269151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Writing</a:t>
            </a:r>
            <a:endParaRPr lang="en-US" dirty="0"/>
          </a:p>
        </p:txBody>
      </p:sp>
      <p:graphicFrame>
        <p:nvGraphicFramePr>
          <p:cNvPr id="4" name="Content Placeholder 3" descr="Table breaking down the percentages of students by grade of types of writing they do in class. 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213047"/>
              </p:ext>
            </p:extLst>
          </p:nvPr>
        </p:nvGraphicFramePr>
        <p:xfrm>
          <a:off x="838200" y="1825623"/>
          <a:ext cx="10515600" cy="207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479041"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Argumentative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Explain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Narratives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79041"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35%</a:t>
                      </a:r>
                      <a:endParaRPr lang="en-US" dirty="0"/>
                    </a:p>
                  </a:txBody>
                  <a:tcPr/>
                </a:tc>
              </a:tr>
              <a:tr h="479041"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  <a:tr h="479041"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20%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84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/>
              <a:t>Backpacks: What you should see</a:t>
            </a:r>
            <a:r>
              <a:rPr lang="en-US" altLang="en-US" sz="4000" dirty="0" smtClean="0"/>
              <a:t> </a:t>
            </a:r>
            <a:endParaRPr lang="en-US" dirty="0"/>
          </a:p>
        </p:txBody>
      </p:sp>
      <p:pic>
        <p:nvPicPr>
          <p:cNvPr id="4" name="Picture 2" descr="Image of a backpack. " title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4" y="1690688"/>
            <a:ext cx="315547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63538" y="1323975"/>
            <a:ext cx="2379662" cy="1571625"/>
          </a:xfrm>
          <a:prstGeom prst="wedgeRectCallout">
            <a:avLst>
              <a:gd name="adj1" fmla="val 62981"/>
              <a:gd name="adj2" fmla="val 713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3D7FA9"/>
                </a:solidFill>
              </a:rPr>
              <a:t>Real-world examples that makes what they’re learning in English and math make more sense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25438" y="3933825"/>
            <a:ext cx="2646362" cy="1857375"/>
          </a:xfrm>
          <a:prstGeom prst="wedgeRectCallout">
            <a:avLst>
              <a:gd name="adj1" fmla="val 82170"/>
              <a:gd name="adj2" fmla="val -487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3D7FA9"/>
                </a:solidFill>
                <a:ea typeface="ＭＳ Ｐゴシック" pitchFamily="-108" charset="-128"/>
                <a:cs typeface="ＭＳ Ｐゴシック" pitchFamily="-108" charset="-128"/>
              </a:rPr>
              <a:t>Math homework that asks students to write out </a:t>
            </a:r>
            <a:r>
              <a:rPr lang="en-US" sz="1800" i="1" dirty="0">
                <a:solidFill>
                  <a:srgbClr val="3D7FA9"/>
                </a:solidFill>
                <a:ea typeface="ＭＳ Ｐゴシック" pitchFamily="-108" charset="-128"/>
                <a:cs typeface="ＭＳ Ｐゴシック" pitchFamily="-108" charset="-128"/>
              </a:rPr>
              <a:t>how</a:t>
            </a:r>
            <a:r>
              <a:rPr lang="en-US" sz="1800" dirty="0">
                <a:solidFill>
                  <a:srgbClr val="3D7FA9"/>
                </a:solidFill>
                <a:ea typeface="ＭＳ Ｐゴシック" pitchFamily="-108" charset="-128"/>
                <a:cs typeface="ＭＳ Ｐゴシック" pitchFamily="-108" charset="-128"/>
              </a:rPr>
              <a:t> they got their answer 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880349" y="1423987"/>
            <a:ext cx="2295811" cy="1371600"/>
          </a:xfrm>
          <a:prstGeom prst="wedgeRectCallout">
            <a:avLst>
              <a:gd name="adj1" fmla="val -79151"/>
              <a:gd name="adj2" fmla="val 360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3D7FA9"/>
                </a:solidFill>
              </a:rPr>
              <a:t>Books that are both fiction </a:t>
            </a:r>
            <a:r>
              <a:rPr lang="en-US" sz="1800" i="1" dirty="0">
                <a:solidFill>
                  <a:srgbClr val="3D7FA9"/>
                </a:solidFill>
              </a:rPr>
              <a:t>and</a:t>
            </a:r>
            <a:r>
              <a:rPr lang="en-US" sz="1800" dirty="0">
                <a:solidFill>
                  <a:srgbClr val="3D7FA9"/>
                </a:solidFill>
              </a:rPr>
              <a:t> non-fiction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703124" y="3206749"/>
            <a:ext cx="2473036" cy="1295400"/>
          </a:xfrm>
          <a:prstGeom prst="wedgeRectCallout">
            <a:avLst>
              <a:gd name="adj1" fmla="val -63472"/>
              <a:gd name="adj2" fmla="val -184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3D7FA9"/>
                </a:solidFill>
              </a:rPr>
              <a:t>Writing assignments that require students to use </a:t>
            </a:r>
            <a:r>
              <a:rPr lang="en-US" sz="1800" i="1" dirty="0">
                <a:solidFill>
                  <a:srgbClr val="3D7FA9"/>
                </a:solidFill>
              </a:rPr>
              <a:t>evidence</a:t>
            </a:r>
            <a:r>
              <a:rPr lang="en-US" sz="1800" dirty="0">
                <a:solidFill>
                  <a:srgbClr val="3D7FA9"/>
                </a:solidFill>
              </a:rPr>
              <a:t> instead of opinion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880349" y="4696691"/>
            <a:ext cx="2095500" cy="1857375"/>
          </a:xfrm>
          <a:prstGeom prst="wedgeRectCallout">
            <a:avLst>
              <a:gd name="adj1" fmla="val -62906"/>
              <a:gd name="adj2" fmla="val -276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3D7FA9"/>
                </a:solidFill>
              </a:rPr>
              <a:t>Math homework that ask students to use different methods to solve the same problem</a:t>
            </a:r>
          </a:p>
        </p:txBody>
      </p:sp>
    </p:spTree>
    <p:extLst>
      <p:ext uri="{BB962C8B-B14F-4D97-AF65-F5344CB8AC3E}">
        <p14:creationId xmlns:p14="http://schemas.microsoft.com/office/powerpoint/2010/main" val="41592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>
                <a:latin typeface="Rockwell" panose="02060603020205020403" pitchFamily="18" charset="0"/>
              </a:rPr>
              <a:t>Some questions to ask your child</a:t>
            </a:r>
            <a:endParaRPr lang="en-US" dirty="0"/>
          </a:p>
        </p:txBody>
      </p:sp>
      <p:pic>
        <p:nvPicPr>
          <p:cNvPr id="4" name="Picture 2" descr="Image of a backpack. " title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08" y="1825625"/>
            <a:ext cx="449518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93713" y="1690688"/>
            <a:ext cx="2644342" cy="2057400"/>
          </a:xfrm>
          <a:prstGeom prst="wedgeRectCallout">
            <a:avLst>
              <a:gd name="adj1" fmla="val 79344"/>
              <a:gd name="adj2" fmla="val -36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>
                <a:solidFill>
                  <a:srgbClr val="3D7FA9"/>
                </a:solidFill>
                <a:ea typeface="ＭＳ Ｐゴシック" pitchFamily="-108" charset="-128"/>
                <a:cs typeface="ＭＳ Ｐゴシック" pitchFamily="-108" charset="-128"/>
              </a:rPr>
              <a:t>Did you talk about anything you read in class today? Did you use evidence when you talked about what you read?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033401" y="3973803"/>
            <a:ext cx="2097087" cy="1912937"/>
          </a:xfrm>
          <a:prstGeom prst="wedgeRectCallout">
            <a:avLst>
              <a:gd name="adj1" fmla="val 70132"/>
              <a:gd name="adj2" fmla="val -379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3D7FA9"/>
                </a:solidFill>
              </a:rPr>
              <a:t>Did you learn any new words in class today? What do they mean? How do you spell them?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872844" y="1423988"/>
            <a:ext cx="2362200" cy="1295400"/>
          </a:xfrm>
          <a:prstGeom prst="wedgeRectCallout">
            <a:avLst>
              <a:gd name="adj1" fmla="val -67911"/>
              <a:gd name="adj2" fmla="val 427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3D7FA9"/>
                </a:solidFill>
              </a:rPr>
              <a:t>How did you use evidence in school today? Where did you get it? 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660244" y="3664745"/>
            <a:ext cx="1574800" cy="1676400"/>
          </a:xfrm>
          <a:prstGeom prst="wedgeRectCallout">
            <a:avLst>
              <a:gd name="adj1" fmla="val -82983"/>
              <a:gd name="adj2" fmla="val -239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3D7FA9"/>
                </a:solidFill>
              </a:rPr>
              <a:t>How often did you use math today? How did you use it? </a:t>
            </a:r>
          </a:p>
        </p:txBody>
      </p:sp>
    </p:spTree>
    <p:extLst>
      <p:ext uri="{BB962C8B-B14F-4D97-AF65-F5344CB8AC3E}">
        <p14:creationId xmlns:p14="http://schemas.microsoft.com/office/powerpoint/2010/main" val="7630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92436" cy="1325563"/>
          </a:xfrm>
        </p:spPr>
        <p:txBody>
          <a:bodyPr/>
          <a:lstStyle/>
          <a:p>
            <a:r>
              <a:rPr lang="en-US" altLang="en-US" b="0" dirty="0" smtClean="0">
                <a:latin typeface="Rockwell" panose="02060603020205020403" pitchFamily="18" charset="0"/>
              </a:rPr>
              <a:t>College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D54F48"/>
                </a:solidFill>
              </a:rPr>
              <a:t>College readiness </a:t>
            </a:r>
            <a:r>
              <a:rPr lang="en-US" altLang="en-US" b="0" dirty="0" smtClean="0"/>
              <a:t>means that graduates have the skills they need to do well in college.</a:t>
            </a:r>
          </a:p>
          <a:p>
            <a:r>
              <a:rPr lang="en-US" altLang="en-US" dirty="0" smtClean="0">
                <a:solidFill>
                  <a:srgbClr val="D54F48"/>
                </a:solidFill>
              </a:rPr>
              <a:t>“</a:t>
            </a:r>
            <a:r>
              <a:rPr lang="en-US" altLang="en-US" b="1" dirty="0" smtClean="0">
                <a:solidFill>
                  <a:srgbClr val="D54F48"/>
                </a:solidFill>
              </a:rPr>
              <a:t>College</a:t>
            </a:r>
            <a:r>
              <a:rPr lang="en-US" altLang="en-US" dirty="0" smtClean="0">
                <a:solidFill>
                  <a:srgbClr val="D54F48"/>
                </a:solidFill>
              </a:rPr>
              <a:t>” </a:t>
            </a:r>
            <a:r>
              <a:rPr lang="en-US" altLang="en-US" dirty="0" smtClean="0">
                <a:solidFill>
                  <a:srgbClr val="3D7FA9"/>
                </a:solidFill>
              </a:rPr>
              <a:t>doesn’t just mean a four-year degree. It can mean any program that leads to a degree or certificate.</a:t>
            </a:r>
          </a:p>
          <a:p>
            <a:r>
              <a:rPr lang="en-US" altLang="en-US" dirty="0" smtClean="0">
                <a:solidFill>
                  <a:srgbClr val="3D7FA9"/>
                </a:solidFill>
              </a:rPr>
              <a:t>Being </a:t>
            </a:r>
            <a:r>
              <a:rPr lang="en-US" altLang="en-US" dirty="0" smtClean="0">
                <a:solidFill>
                  <a:srgbClr val="D54F48"/>
                </a:solidFill>
              </a:rPr>
              <a:t>“</a:t>
            </a:r>
            <a:r>
              <a:rPr lang="en-US" altLang="en-US" b="1" dirty="0" smtClean="0">
                <a:solidFill>
                  <a:srgbClr val="D54F48"/>
                </a:solidFill>
              </a:rPr>
              <a:t>ready</a:t>
            </a:r>
            <a:r>
              <a:rPr lang="en-US" altLang="en-US" dirty="0" smtClean="0">
                <a:solidFill>
                  <a:srgbClr val="D54F48"/>
                </a:solidFill>
              </a:rPr>
              <a:t>” </a:t>
            </a:r>
            <a:r>
              <a:rPr lang="en-US" altLang="en-US" dirty="0" smtClean="0">
                <a:solidFill>
                  <a:srgbClr val="3D7FA9"/>
                </a:solidFill>
              </a:rPr>
              <a:t>means that students graduate from high schools with key skills in English and mathematics.</a:t>
            </a:r>
          </a:p>
          <a:p>
            <a:endParaRPr lang="en-US" dirty="0"/>
          </a:p>
        </p:txBody>
      </p:sp>
      <p:pic>
        <p:nvPicPr>
          <p:cNvPr id="4" name="Picture 2" descr="Image of a graduation hat and a diploma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346" y="216693"/>
            <a:ext cx="205422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959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Break 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ELA </a:t>
            </a:r>
          </a:p>
          <a:p>
            <a:pPr>
              <a:buFontTx/>
              <a:buNone/>
              <a:defRPr/>
            </a:pPr>
            <a:r>
              <a:rPr lang="en-US" dirty="0"/>
              <a:t>Math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57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Shifts in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Shift </a:t>
            </a:r>
            <a:r>
              <a:rPr lang="en-US" dirty="0" smtClean="0"/>
              <a:t>1: Focus</a:t>
            </a:r>
            <a:r>
              <a:rPr lang="en-US" dirty="0"/>
              <a:t>	</a:t>
            </a:r>
          </a:p>
          <a:p>
            <a:pPr>
              <a:defRPr/>
            </a:pPr>
            <a:r>
              <a:rPr lang="en-US" dirty="0"/>
              <a:t>Shift </a:t>
            </a:r>
            <a:r>
              <a:rPr lang="en-US" dirty="0" smtClean="0"/>
              <a:t>2: Coherence</a:t>
            </a:r>
            <a:endParaRPr lang="en-US" dirty="0"/>
          </a:p>
          <a:p>
            <a:pPr>
              <a:defRPr/>
            </a:pPr>
            <a:r>
              <a:rPr lang="en-US" dirty="0"/>
              <a:t>Shift </a:t>
            </a:r>
            <a:r>
              <a:rPr lang="en-US" dirty="0" smtClean="0"/>
              <a:t>3: Fluency</a:t>
            </a:r>
            <a:endParaRPr lang="en-US" dirty="0"/>
          </a:p>
          <a:p>
            <a:pPr>
              <a:defRPr/>
            </a:pPr>
            <a:r>
              <a:rPr lang="en-US" dirty="0"/>
              <a:t>Shift </a:t>
            </a:r>
            <a:r>
              <a:rPr lang="en-US" dirty="0" smtClean="0"/>
              <a:t>4: Deep </a:t>
            </a:r>
            <a:r>
              <a:rPr lang="en-US" dirty="0"/>
              <a:t>Understanding</a:t>
            </a:r>
          </a:p>
          <a:p>
            <a:pPr>
              <a:defRPr/>
            </a:pPr>
            <a:r>
              <a:rPr lang="en-US" dirty="0"/>
              <a:t>Shift </a:t>
            </a:r>
            <a:r>
              <a:rPr lang="en-US" dirty="0" smtClean="0"/>
              <a:t>5: Application</a:t>
            </a:r>
            <a:endParaRPr lang="en-US" dirty="0"/>
          </a:p>
          <a:p>
            <a:pPr>
              <a:defRPr/>
            </a:pPr>
            <a:r>
              <a:rPr lang="en-US" dirty="0"/>
              <a:t>Shift </a:t>
            </a:r>
            <a:r>
              <a:rPr lang="en-US" dirty="0" smtClean="0"/>
              <a:t>6: Dual </a:t>
            </a:r>
            <a:r>
              <a:rPr lang="en-US" dirty="0"/>
              <a:t>Intensity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50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Shifts in ELA/Literacy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Shift 1 Balancing Informational &amp; Literary Text</a:t>
            </a:r>
          </a:p>
          <a:p>
            <a:r>
              <a:rPr lang="en-US" altLang="en-US" dirty="0"/>
              <a:t>Shift 2 Knowledge in the Disciplines </a:t>
            </a:r>
          </a:p>
          <a:p>
            <a:r>
              <a:rPr lang="en-US" altLang="en-US" dirty="0"/>
              <a:t>Shift 3 Staircase of Complexity </a:t>
            </a:r>
          </a:p>
          <a:p>
            <a:r>
              <a:rPr lang="en-US" altLang="en-US" dirty="0"/>
              <a:t>Shift 4 Text-based Answers</a:t>
            </a:r>
          </a:p>
          <a:p>
            <a:r>
              <a:rPr lang="en-US" altLang="en-US" dirty="0"/>
              <a:t>Shift 5 Writing from Sources</a:t>
            </a:r>
          </a:p>
          <a:p>
            <a:r>
              <a:rPr lang="en-US" altLang="en-US" dirty="0"/>
              <a:t>Shift 6 Academic Vocabulary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en-US" altLang="en-US" b="0" dirty="0" smtClean="0">
                <a:latin typeface="Rockwell" panose="02060603020205020403" pitchFamily="18" charset="0"/>
              </a:rPr>
              <a:t>Career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D54F48"/>
                </a:solidFill>
              </a:rPr>
              <a:t>Career readiness </a:t>
            </a:r>
            <a:r>
              <a:rPr lang="en-US" altLang="en-US" b="0" dirty="0" smtClean="0"/>
              <a:t>means that high school graduates are qualified for and able to do well in long-term careers.</a:t>
            </a:r>
          </a:p>
          <a:p>
            <a:r>
              <a:rPr lang="en-US" altLang="en-US" b="1" dirty="0" smtClean="0">
                <a:solidFill>
                  <a:srgbClr val="D54F48"/>
                </a:solidFill>
              </a:rPr>
              <a:t>“Career” </a:t>
            </a:r>
            <a:r>
              <a:rPr lang="en-US" altLang="en-US" dirty="0" smtClean="0">
                <a:solidFill>
                  <a:srgbClr val="3D7FA9"/>
                </a:solidFill>
              </a:rPr>
              <a:t>doesn’t just mean a job. It means a profession that lets graduates succeed at a job they enjoy and earn a competitive wage.  </a:t>
            </a:r>
          </a:p>
          <a:p>
            <a:endParaRPr lang="en-US" dirty="0"/>
          </a:p>
        </p:txBody>
      </p:sp>
      <p:pic>
        <p:nvPicPr>
          <p:cNvPr id="4" name="Picture 4" descr="Image of of a worker with a suitcase. " title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5" y="405647"/>
            <a:ext cx="1236230" cy="135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33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>
                <a:latin typeface="Rockwell" panose="02060603020205020403" pitchFamily="18" charset="0"/>
              </a:rPr>
              <a:t>Why does this matter? Because it’s what our students need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64484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D7FA9"/>
                </a:solidFill>
              </a:rPr>
              <a:t>For every  100 ninth graders…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65 graduate from high school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37 enter college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24 are still enrolled in sophomore year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12 graduate with a degree in six years</a:t>
            </a:r>
          </a:p>
          <a:p>
            <a:pPr lvl="1"/>
            <a:endParaRPr lang="en-US" dirty="0" smtClean="0">
              <a:solidFill>
                <a:schemeClr val="accent1">
                  <a:lumMod val="50000"/>
                </a:schemeClr>
              </a:solidFill>
              <a:ea typeface="+mn-ea"/>
            </a:endParaRPr>
          </a:p>
          <a:p>
            <a:endParaRPr lang="en-US" dirty="0"/>
          </a:p>
        </p:txBody>
      </p:sp>
      <p:pic>
        <p:nvPicPr>
          <p:cNvPr id="4" name="Picture 2" descr="Image of silhouettes of people. 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301836"/>
            <a:ext cx="17033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of silhouettes of people.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09" y="4301836"/>
            <a:ext cx="17033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of silhouettes of people." title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6"/>
          <a:stretch/>
        </p:blipFill>
        <p:spPr bwMode="auto">
          <a:xfrm>
            <a:off x="4783715" y="4301836"/>
            <a:ext cx="155474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of silhouettes of people." title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/>
          <a:stretch/>
        </p:blipFill>
        <p:spPr bwMode="auto">
          <a:xfrm>
            <a:off x="8103249" y="4301835"/>
            <a:ext cx="78206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of silhouettes of people.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739" y="4301836"/>
            <a:ext cx="17049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of silhouettes of people." title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7"/>
          <a:stretch/>
        </p:blipFill>
        <p:spPr bwMode="auto">
          <a:xfrm>
            <a:off x="503021" y="5539220"/>
            <a:ext cx="1554379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of silhouettes of people." title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5"/>
          <a:stretch/>
        </p:blipFill>
        <p:spPr bwMode="auto">
          <a:xfrm>
            <a:off x="3241963" y="5389419"/>
            <a:ext cx="109263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of silhouettes of people.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7" y="5363874"/>
            <a:ext cx="1703388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mage of silhouettes of people." title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1"/>
          <a:stretch/>
        </p:blipFill>
        <p:spPr bwMode="auto">
          <a:xfrm>
            <a:off x="9559636" y="5363873"/>
            <a:ext cx="939078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5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Rockwell" panose="02060603020205020403" pitchFamily="18" charset="0"/>
              </a:rPr>
              <a:t>… and only 6 get a good job after graduation </a:t>
            </a:r>
            <a:endParaRPr lang="en-US" dirty="0"/>
          </a:p>
        </p:txBody>
      </p:sp>
      <p:pic>
        <p:nvPicPr>
          <p:cNvPr id="4" name="Picture 4" descr="http://www.beasocialentrepreneur.org/wp-content/themes/newline-premium-business-wordpress-theme/newline/functions/thumb.php?src=http://www.beasocialentrepreneur.org/wp-content/uploads/2012/05/S4K_6_Schoolbags.jpeg&amp;h=210&amp;w=360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45" y="2311834"/>
            <a:ext cx="62484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61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WHS AP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Participation Rate 42% </a:t>
            </a:r>
          </a:p>
          <a:p>
            <a:r>
              <a:rPr lang="en-US" altLang="en-US" dirty="0"/>
              <a:t>Participant Passing Rate 84% </a:t>
            </a:r>
          </a:p>
          <a:p>
            <a:r>
              <a:rPr lang="en-US" altLang="en-US" dirty="0"/>
              <a:t>Exams Per Test Taker 3.1 </a:t>
            </a:r>
          </a:p>
          <a:p>
            <a:r>
              <a:rPr lang="en-US" altLang="en-US" dirty="0"/>
              <a:t>Exam Pass Rate 82% 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9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>
                <a:latin typeface="Rockwell" panose="02060603020205020403" pitchFamily="18" charset="0"/>
              </a:rPr>
              <a:t>States that adopted the Common Core</a:t>
            </a:r>
            <a:endParaRPr lang="en-US" dirty="0"/>
          </a:p>
        </p:txBody>
      </p:sp>
      <p:pic>
        <p:nvPicPr>
          <p:cNvPr id="4" name="Picture 2" descr="Image of the united states of america with color codes states to indicate wich states adopted common core. " title="Imag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5"/>
            <a:ext cx="1003069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4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D54F48"/>
                </a:solidFill>
                <a:latin typeface="Rockwell" panose="02060603020205020403" pitchFamily="18" charset="0"/>
              </a:rPr>
              <a:t>What’s different in the new standards? </a:t>
            </a:r>
            <a:br>
              <a:rPr lang="en-US" altLang="en-US" dirty="0" smtClean="0">
                <a:solidFill>
                  <a:srgbClr val="D54F48"/>
                </a:solidFill>
                <a:latin typeface="Rockwell" panose="02060603020205020403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6F0000"/>
              </a:buClr>
              <a:buSzPct val="80000"/>
            </a:pPr>
            <a:r>
              <a:rPr lang="en-US" altLang="en-US" u="sng" dirty="0">
                <a:solidFill>
                  <a:srgbClr val="3D7FA9"/>
                </a:solidFill>
              </a:rPr>
              <a:t>English Language Arts/Literacy</a:t>
            </a:r>
            <a:r>
              <a:rPr lang="en-US" altLang="en-US" dirty="0">
                <a:solidFill>
                  <a:srgbClr val="3D7FA9"/>
                </a:solidFill>
              </a:rPr>
              <a:t>:</a:t>
            </a:r>
          </a:p>
          <a:p>
            <a:pPr>
              <a:buClr>
                <a:srgbClr val="6F0000"/>
              </a:buClr>
              <a:buSzPct val="80000"/>
            </a:pPr>
            <a:endParaRPr lang="en-US" altLang="en-US" dirty="0">
              <a:solidFill>
                <a:srgbClr val="3D7FA9"/>
              </a:solidFill>
            </a:endParaRPr>
          </a:p>
          <a:p>
            <a:pPr>
              <a:buClr>
                <a:srgbClr val="6F0000"/>
              </a:buClr>
              <a:buSzPct val="80000"/>
            </a:pPr>
            <a:r>
              <a:rPr lang="en-US" altLang="en-US" dirty="0">
                <a:solidFill>
                  <a:srgbClr val="3D7FA9"/>
                </a:solidFill>
              </a:rPr>
              <a:t>Focus on </a:t>
            </a:r>
            <a:r>
              <a:rPr lang="en-US" altLang="en-US" b="1" dirty="0">
                <a:solidFill>
                  <a:srgbClr val="D54F48"/>
                </a:solidFill>
              </a:rPr>
              <a:t>non-fiction</a:t>
            </a:r>
            <a:r>
              <a:rPr lang="en-US" altLang="en-US" dirty="0">
                <a:solidFill>
                  <a:srgbClr val="3D7FA9"/>
                </a:solidFill>
              </a:rPr>
              <a:t>, careful reading</a:t>
            </a:r>
          </a:p>
          <a:p>
            <a:pPr>
              <a:buClr>
                <a:srgbClr val="6F0000"/>
              </a:buClr>
              <a:buSzPct val="80000"/>
            </a:pPr>
            <a:r>
              <a:rPr lang="en-US" altLang="en-US" dirty="0">
                <a:solidFill>
                  <a:srgbClr val="3D7FA9"/>
                </a:solidFill>
              </a:rPr>
              <a:t>Discuss reading and write using </a:t>
            </a:r>
            <a:r>
              <a:rPr lang="en-US" altLang="en-US" b="1" dirty="0">
                <a:solidFill>
                  <a:srgbClr val="D54F48"/>
                </a:solidFill>
              </a:rPr>
              <a:t>evidence</a:t>
            </a:r>
          </a:p>
          <a:p>
            <a:pPr>
              <a:buClr>
                <a:srgbClr val="6F0000"/>
              </a:buClr>
              <a:buSzPct val="80000"/>
            </a:pPr>
            <a:r>
              <a:rPr lang="en-US" altLang="en-US" dirty="0">
                <a:solidFill>
                  <a:srgbClr val="3D7FA9"/>
                </a:solidFill>
              </a:rPr>
              <a:t>Increase </a:t>
            </a:r>
            <a:r>
              <a:rPr lang="en-US" altLang="en-US" b="1" dirty="0">
                <a:solidFill>
                  <a:srgbClr val="D54F48"/>
                </a:solidFill>
              </a:rPr>
              <a:t>academic vocabulary</a:t>
            </a:r>
          </a:p>
          <a:p>
            <a:pPr>
              <a:buClr>
                <a:srgbClr val="6F0000"/>
              </a:buClr>
              <a:buSzPct val="80000"/>
            </a:pPr>
            <a:endParaRPr lang="en-US" altLang="en-US" dirty="0">
              <a:solidFill>
                <a:srgbClr val="3D7FA9"/>
              </a:solidFill>
            </a:endParaRPr>
          </a:p>
          <a:p>
            <a:pPr>
              <a:buClr>
                <a:srgbClr val="6F0000"/>
              </a:buClr>
              <a:buSzPct val="80000"/>
            </a:pPr>
            <a:r>
              <a:rPr lang="en-US" altLang="en-US" u="sng" dirty="0">
                <a:solidFill>
                  <a:srgbClr val="3D7FA9"/>
                </a:solidFill>
              </a:rPr>
              <a:t>Mathematics </a:t>
            </a:r>
          </a:p>
          <a:p>
            <a:pPr>
              <a:buClr>
                <a:srgbClr val="6F0000"/>
              </a:buClr>
              <a:buSzPct val="80000"/>
            </a:pPr>
            <a:r>
              <a:rPr lang="en-US" altLang="en-US" dirty="0">
                <a:solidFill>
                  <a:srgbClr val="3D7FA9"/>
                </a:solidFill>
              </a:rPr>
              <a:t>Learn more about </a:t>
            </a:r>
            <a:r>
              <a:rPr lang="en-US" altLang="en-US" b="1" dirty="0">
                <a:solidFill>
                  <a:srgbClr val="D54F48"/>
                </a:solidFill>
              </a:rPr>
              <a:t>fewer concepts</a:t>
            </a:r>
          </a:p>
          <a:p>
            <a:pPr>
              <a:buClr>
                <a:srgbClr val="6F0000"/>
              </a:buClr>
              <a:buSzPct val="80000"/>
            </a:pPr>
            <a:r>
              <a:rPr lang="en-US" altLang="en-US" dirty="0">
                <a:solidFill>
                  <a:srgbClr val="3D7FA9"/>
                </a:solidFill>
              </a:rPr>
              <a:t>Focus on </a:t>
            </a:r>
            <a:r>
              <a:rPr lang="en-US" altLang="en-US" b="1" dirty="0">
                <a:solidFill>
                  <a:srgbClr val="D54F48"/>
                </a:solidFill>
              </a:rPr>
              <a:t>skill building, speed and accuracy</a:t>
            </a:r>
          </a:p>
          <a:p>
            <a:pPr>
              <a:buClr>
                <a:srgbClr val="6F0000"/>
              </a:buClr>
              <a:buSzPct val="80000"/>
            </a:pPr>
            <a:r>
              <a:rPr lang="en-US" altLang="en-US" dirty="0">
                <a:solidFill>
                  <a:srgbClr val="3D7FA9"/>
                </a:solidFill>
              </a:rPr>
              <a:t>Use of </a:t>
            </a:r>
            <a:r>
              <a:rPr lang="en-US" altLang="en-US" b="1" dirty="0">
                <a:solidFill>
                  <a:srgbClr val="D54F48"/>
                </a:solidFill>
              </a:rPr>
              <a:t>real world examples </a:t>
            </a:r>
            <a:r>
              <a:rPr lang="en-US" altLang="en-US" dirty="0">
                <a:solidFill>
                  <a:srgbClr val="3D7FA9"/>
                </a:solidFill>
              </a:rPr>
              <a:t>to better understand concepts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8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Our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Mathematics – Engage Learning &amp; New maps</a:t>
            </a:r>
          </a:p>
          <a:p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ELA/Literacy (ALL Subjects) – </a:t>
            </a:r>
          </a:p>
          <a:p>
            <a:r>
              <a:rPr lang="en-US" altLang="en-US" dirty="0" smtClean="0"/>
              <a:t>	Working with Essential Questions</a:t>
            </a:r>
          </a:p>
          <a:p>
            <a:r>
              <a:rPr lang="en-US" altLang="en-US" dirty="0" smtClean="0"/>
              <a:t>	Close Reading, </a:t>
            </a:r>
          </a:p>
          <a:p>
            <a:r>
              <a:rPr lang="en-US" altLang="en-US" dirty="0" smtClean="0"/>
              <a:t>	Argumentative Writing, </a:t>
            </a:r>
          </a:p>
          <a:p>
            <a:r>
              <a:rPr lang="en-US" altLang="en-US" dirty="0" smtClean="0"/>
              <a:t>	Emphasis on inquiry and discussion between students </a:t>
            </a:r>
            <a:br>
              <a:rPr lang="en-US" altLang="en-US" dirty="0" smtClean="0"/>
            </a:br>
            <a:r>
              <a:rPr lang="en-US" altLang="en-US" dirty="0" smtClean="0"/>
              <a:t>		(dialectical methods)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0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616</Words>
  <Application>Microsoft Office PowerPoint</Application>
  <PresentationFormat>Widescreen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Calibri Light</vt:lpstr>
      <vt:lpstr>Rockwell</vt:lpstr>
      <vt:lpstr>Wingdings</vt:lpstr>
      <vt:lpstr>Office Theme</vt:lpstr>
      <vt:lpstr>BLMS Vision Statement</vt:lpstr>
      <vt:lpstr>College Readiness</vt:lpstr>
      <vt:lpstr>Career Readiness</vt:lpstr>
      <vt:lpstr>Why does this matter? Because it’s what our students need </vt:lpstr>
      <vt:lpstr>… and only 6 get a good job after graduation </vt:lpstr>
      <vt:lpstr>WHS AP Exams</vt:lpstr>
      <vt:lpstr>States that adopted the Common Core</vt:lpstr>
      <vt:lpstr>What’s different in the new standards?  </vt:lpstr>
      <vt:lpstr>Our Journey</vt:lpstr>
      <vt:lpstr>Great teachers</vt:lpstr>
      <vt:lpstr>Engaged Students</vt:lpstr>
      <vt:lpstr>Engaged Students</vt:lpstr>
      <vt:lpstr>BLMS Engaged</vt:lpstr>
      <vt:lpstr>Depth of Knowledge (1997)</vt:lpstr>
      <vt:lpstr>Depth of Knowledge (1997)</vt:lpstr>
      <vt:lpstr>Complexity of Task</vt:lpstr>
      <vt:lpstr>Types of Writing</vt:lpstr>
      <vt:lpstr>Backpacks: What you should see </vt:lpstr>
      <vt:lpstr>Some questions to ask your child</vt:lpstr>
      <vt:lpstr>Break Outs</vt:lpstr>
      <vt:lpstr>Shifts in Mathematics</vt:lpstr>
      <vt:lpstr>Shifts in ELA/Literacy</vt:lpstr>
    </vt:vector>
  </TitlesOfParts>
  <Company>TUSD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BLMS Vision Statement</dc:title>
  <dc:creator>Emmanuel Plascencia</dc:creator>
  <cp:lastModifiedBy>Emmanuel Plascencia</cp:lastModifiedBy>
  <cp:revision>6</cp:revision>
  <dcterms:created xsi:type="dcterms:W3CDTF">2019-03-22T15:20:31Z</dcterms:created>
  <dcterms:modified xsi:type="dcterms:W3CDTF">2019-03-22T16:07:43Z</dcterms:modified>
</cp:coreProperties>
</file>